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62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54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14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942" y="-126"/>
      </p:cViewPr>
      <p:guideLst>
        <p:guide orient="horz" pos="13262"/>
        <p:guide pos="848"/>
        <p:guide pos="18854"/>
        <p:guide pos="10742"/>
        <p:guide orient="horz" pos="6714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 总平面图_t3-模型0_01"/>
          <p:cNvPicPr>
            <a:picLocks noChangeAspect="1"/>
          </p:cNvPicPr>
          <p:nvPr/>
        </p:nvPicPr>
        <p:blipFill>
          <a:blip r:embed="rId1"/>
          <a:srcRect l="6613" r="4856" b="24837"/>
          <a:stretch>
            <a:fillRect/>
          </a:stretch>
        </p:blipFill>
        <p:spPr>
          <a:xfrm>
            <a:off x="10057130" y="1986915"/>
            <a:ext cx="15930245" cy="191230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alphaModFix amt="50000"/>
          </a:blip>
          <a:srcRect l="14632" r="6593"/>
          <a:stretch>
            <a:fillRect/>
          </a:stretch>
        </p:blipFill>
        <p:spPr>
          <a:xfrm>
            <a:off x="26084530" y="15821025"/>
            <a:ext cx="3839210" cy="52317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0675" y="1986915"/>
            <a:ext cx="9689465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029285" y="1986915"/>
            <a:ext cx="3919220" cy="19123025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建设工程规划设计方案批前公示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680" y="1975485"/>
            <a:ext cx="9587865" cy="18943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3500" spc="30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3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24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4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2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公示方式：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审批机关：兴宁市自然资源局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建设单位：兴宁市土地储备和征地服务中心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设计单位：铭扬工程设计集团有限公司</a:t>
            </a:r>
            <a:endParaRPr lang="zh-CN" altLang="en-US" sz="23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项目名称：南部新城控规地块编码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(8-01-09)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土地使用面积（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1850.12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endParaRPr lang="en-US" altLang="zh-CN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方米）规划方案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兴宁市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福兴街道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宁江西堤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公示内容：建设工程规划设计方案批前公示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主要设计内容：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  <a:buClrTx/>
              <a:buSzTx/>
              <a:buFontTx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本项目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在兴宁市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福兴街道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宁江西堤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锦华村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  <a:buClrTx/>
              <a:buSzTx/>
              <a:buFontTx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建成后容积率：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2.97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30.0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6.88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、总建筑面积：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5496.04</a:t>
            </a:r>
            <a:r>
              <a:rPr lang="zh-CN" altLang="zh-CN"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平方米、建筑层数：九层。</a:t>
            </a:r>
            <a:endParaRPr lang="zh-CN" altLang="zh-CN" sz="23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fontAlgn="auto">
              <a:lnSpc>
                <a:spcPct val="160000"/>
              </a:lnSpc>
              <a:buClrTx/>
              <a:buSzTx/>
              <a:buFontTx/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地块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滨江西路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北临规划道路，交通优势显著</a:t>
            </a:r>
            <a:r>
              <a:rPr sz="23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项目建成后为多层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住宅建筑，项目通过规划道路设置了消防车道，满足《建筑设计防火规范》</a:t>
            </a:r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 50016-2014(2018</a:t>
            </a:r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年版）的相关要求。</a:t>
            </a:r>
            <a:endParaRPr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该图仅为示意图，准确数据以最后审批为准。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附有联系方式。逾期未提出的，视为放弃申诉权利。本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电话反馈意见：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0753-3238679  (国土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空间规划股)</a:t>
            </a:r>
            <a:r>
              <a:rPr lang="zh-CN"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30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电子邮箱反馈意见：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xnzrzyjkjghg@meizhou.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gov</a:t>
            </a:r>
            <a:r>
              <a:rPr sz="230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cn</a:t>
            </a:r>
            <a:r>
              <a:rPr lang="zh-CN" sz="23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3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24   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0" y="2140585"/>
            <a:ext cx="1938655" cy="2617470"/>
          </a:xfrm>
          <a:prstGeom prst="rect">
            <a:avLst/>
          </a:prstGeom>
          <a:solidFill>
            <a:schemeClr val="bg1"/>
          </a:solidFill>
          <a:ln w="3175" cmpd="sng">
            <a:noFill/>
            <a:prstDash val="solid"/>
          </a:ln>
        </p:spPr>
      </p:pic>
      <p:sp>
        <p:nvSpPr>
          <p:cNvPr id="18" name="矩形 17"/>
          <p:cNvSpPr/>
          <p:nvPr/>
        </p:nvSpPr>
        <p:spPr>
          <a:xfrm>
            <a:off x="26029285" y="4872355"/>
            <a:ext cx="3918585" cy="90805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  例</a:t>
            </a:r>
            <a:endParaRPr lang="zh-CN" altLang="en-US" sz="3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031190" y="14895195"/>
            <a:ext cx="3918585" cy="90805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区位图</a:t>
            </a:r>
            <a:endParaRPr lang="zh-CN" altLang="en-US" sz="3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147675" y="20458430"/>
            <a:ext cx="205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调整前</a:t>
            </a:r>
            <a:endParaRPr lang="zh-CN" altLang="zh-CN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49590" y="20458430"/>
            <a:ext cx="205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调整后</a:t>
            </a:r>
            <a:endParaRPr lang="zh-CN" altLang="zh-CN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072465" y="5828665"/>
            <a:ext cx="38512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说明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、图中所标注尺寸均以米为单位，标注尺寸均为外墙装饰面层外边线。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、本规划符合《建筑设计防火规范》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GB50016-2014(2018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版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、《建筑防火通用规范》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(B 55037-2022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《住宅项目规范》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CB 55038-2025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建筑物的耐火等级设计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地上建筑不低于二级。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本规划建筑物最高点的不超过该地区航空限高国家高程基准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【包括储水池、梯间、烟囱、避雷针、天线等建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筑物】建筑限高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≤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本图采用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2000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大地坐标系，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国家基准高程。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按照《建筑物移动通信基础设施工程技术标准》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(GB151456-2023)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、《梅州市关于新建、改建、扩建建设项目落实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通信基础设施及室内分布系统建设的通知》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梅市工信函</a:t>
            </a:r>
            <a:r>
              <a:rPr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〔2023〕87号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的要求，建设单位需按要求落实室内分布系统建设，与主体建筑物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同步规划、同步设计、同步施工、同步验收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消防车道和建筑之间不应设置妨碍消防车操作的树木、架空高压电力线、架空管廊等影响灭火救援工作，消防通道净高、净宽不得小于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消防车道的路面、救援操作场地、消防车道和救援操作场地下面的管道和暗沟等，应能承受重型消防车的压力。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居住建筑配套固定车位应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100%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建设充电设施或预留安装条件，预留安装条件时需将管线和桥架等供电设施建设到车位，以满足直接装表接电需要。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新建建筑应按《建筑节能与可再生能源利用通用规范》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GB 55015-2021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要求设置太阳能系统。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1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、未说明部分按国家相关规范执行。</a:t>
            </a:r>
            <a:endParaRPr lang="zh-CN" altLang="en-US" sz="1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7181175" y="16334105"/>
            <a:ext cx="1771650" cy="3543300"/>
          </a:xfrm>
          <a:custGeom>
            <a:avLst/>
            <a:gdLst>
              <a:gd name="connisteX0" fmla="*/ 0 w 1771650"/>
              <a:gd name="connsiteY0" fmla="*/ 0 h 3543300"/>
              <a:gd name="connisteX1" fmla="*/ 685800 w 1771650"/>
              <a:gd name="connsiteY1" fmla="*/ 1323975 h 3543300"/>
              <a:gd name="connisteX2" fmla="*/ 1333500 w 1771650"/>
              <a:gd name="connsiteY2" fmla="*/ 2724150 h 3543300"/>
              <a:gd name="connisteX3" fmla="*/ 1695450 w 1771650"/>
              <a:gd name="connsiteY3" fmla="*/ 3419475 h 3543300"/>
              <a:gd name="connisteX4" fmla="*/ 1771650 w 1771650"/>
              <a:gd name="connsiteY4" fmla="*/ 3543300 h 35433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71650" h="3543300">
                <a:moveTo>
                  <a:pt x="0" y="0"/>
                </a:moveTo>
                <a:lnTo>
                  <a:pt x="685800" y="1323975"/>
                </a:lnTo>
                <a:lnTo>
                  <a:pt x="1333500" y="2724150"/>
                </a:lnTo>
                <a:lnTo>
                  <a:pt x="1695450" y="3419475"/>
                </a:lnTo>
                <a:lnTo>
                  <a:pt x="1771650" y="3543300"/>
                </a:lnTo>
              </a:path>
            </a:pathLst>
          </a:custGeom>
          <a:noFill/>
          <a:ln w="25400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rot="3780000">
            <a:off x="27498040" y="17404715"/>
            <a:ext cx="10001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滨江西路</a:t>
            </a:r>
            <a:endParaRPr lang="zh-CN" altLang="en-US" sz="1500" b="1"/>
          </a:p>
        </p:txBody>
      </p:sp>
      <p:sp>
        <p:nvSpPr>
          <p:cNvPr id="31" name="文本框 30"/>
          <p:cNvSpPr txBox="1"/>
          <p:nvPr/>
        </p:nvSpPr>
        <p:spPr>
          <a:xfrm rot="20160000">
            <a:off x="28564840" y="18696940"/>
            <a:ext cx="10001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海燕大桥</a:t>
            </a:r>
            <a:endParaRPr lang="zh-CN" altLang="en-US" sz="1500" b="1"/>
          </a:p>
        </p:txBody>
      </p:sp>
      <p:sp>
        <p:nvSpPr>
          <p:cNvPr id="32" name="文本框 31"/>
          <p:cNvSpPr txBox="1"/>
          <p:nvPr/>
        </p:nvSpPr>
        <p:spPr>
          <a:xfrm rot="20160000">
            <a:off x="28406090" y="17888585"/>
            <a:ext cx="6496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宁江</a:t>
            </a:r>
            <a:endParaRPr lang="zh-CN" altLang="en-US" sz="1500" b="1"/>
          </a:p>
        </p:txBody>
      </p:sp>
      <p:sp>
        <p:nvSpPr>
          <p:cNvPr id="33" name="文本框 32"/>
          <p:cNvSpPr txBox="1"/>
          <p:nvPr/>
        </p:nvSpPr>
        <p:spPr>
          <a:xfrm rot="20160000">
            <a:off x="29130625" y="19378295"/>
            <a:ext cx="6496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/>
              <a:t>宁江</a:t>
            </a:r>
            <a:endParaRPr lang="zh-CN" altLang="en-US" sz="1500" b="1"/>
          </a:p>
        </p:txBody>
      </p:sp>
      <p:pic>
        <p:nvPicPr>
          <p:cNvPr id="7" name="图片 6" descr="01 总平面图_t3-sj2"/>
          <p:cNvPicPr>
            <a:picLocks noChangeAspect="1"/>
          </p:cNvPicPr>
          <p:nvPr/>
        </p:nvPicPr>
        <p:blipFill>
          <a:blip r:embed="rId4"/>
          <a:srcRect t="24089"/>
          <a:stretch>
            <a:fillRect/>
          </a:stretch>
        </p:blipFill>
        <p:spPr>
          <a:xfrm>
            <a:off x="10336530" y="14310360"/>
            <a:ext cx="6384290" cy="6547485"/>
          </a:xfrm>
          <a:prstGeom prst="rect">
            <a:avLst/>
          </a:prstGeom>
        </p:spPr>
      </p:pic>
      <p:pic>
        <p:nvPicPr>
          <p:cNvPr id="8" name="图片 7" descr="01 总平面图_t3-sj2"/>
          <p:cNvPicPr>
            <a:picLocks noChangeAspect="1"/>
          </p:cNvPicPr>
          <p:nvPr/>
        </p:nvPicPr>
        <p:blipFill>
          <a:blip r:embed="rId4"/>
          <a:srcRect l="24581" t="-1441" b="76370"/>
          <a:stretch>
            <a:fillRect/>
          </a:stretch>
        </p:blipFill>
        <p:spPr>
          <a:xfrm>
            <a:off x="20651470" y="17592675"/>
            <a:ext cx="5086985" cy="2284730"/>
          </a:xfrm>
          <a:prstGeom prst="rect">
            <a:avLst/>
          </a:prstGeom>
        </p:spPr>
      </p:pic>
      <p:pic>
        <p:nvPicPr>
          <p:cNvPr id="9" name="图片 8" descr="01 总平面图_t3-sj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975" y="10708005"/>
            <a:ext cx="3896995" cy="3601085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27310715" y="18036540"/>
            <a:ext cx="608330" cy="438785"/>
          </a:xfrm>
          <a:custGeom>
            <a:avLst/>
            <a:gdLst>
              <a:gd name="connisteX0" fmla="*/ 0 w 7467600"/>
              <a:gd name="connsiteY0" fmla="*/ 736600 h 5384800"/>
              <a:gd name="connisteX1" fmla="*/ 5499100 w 7467600"/>
              <a:gd name="connsiteY1" fmla="*/ 0 h 5384800"/>
              <a:gd name="connisteX2" fmla="*/ 7124700 w 7467600"/>
              <a:gd name="connsiteY2" fmla="*/ 3429000 h 5384800"/>
              <a:gd name="connisteX3" fmla="*/ 7315200 w 7467600"/>
              <a:gd name="connsiteY3" fmla="*/ 3924300 h 5384800"/>
              <a:gd name="connisteX4" fmla="*/ 7416800 w 7467600"/>
              <a:gd name="connsiteY4" fmla="*/ 4267200 h 5384800"/>
              <a:gd name="connisteX5" fmla="*/ 7467600 w 7467600"/>
              <a:gd name="connsiteY5" fmla="*/ 4483100 h 5384800"/>
              <a:gd name="connisteX6" fmla="*/ 622300 w 7467600"/>
              <a:gd name="connsiteY6" fmla="*/ 5384800 h 5384800"/>
              <a:gd name="connisteX7" fmla="*/ 0 w 7467600"/>
              <a:gd name="connsiteY7" fmla="*/ 736600 h 538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7467600" h="5384800">
                <a:moveTo>
                  <a:pt x="0" y="736600"/>
                </a:moveTo>
                <a:lnTo>
                  <a:pt x="5499100" y="0"/>
                </a:lnTo>
                <a:lnTo>
                  <a:pt x="7124700" y="3429000"/>
                </a:lnTo>
                <a:lnTo>
                  <a:pt x="7315200" y="3924300"/>
                </a:lnTo>
                <a:lnTo>
                  <a:pt x="7416800" y="4267200"/>
                </a:lnTo>
                <a:lnTo>
                  <a:pt x="7467600" y="4483100"/>
                </a:lnTo>
                <a:lnTo>
                  <a:pt x="622300" y="5384800"/>
                </a:lnTo>
                <a:lnTo>
                  <a:pt x="0" y="736600"/>
                </a:lnTo>
                <a:close/>
              </a:path>
            </a:pathLst>
          </a:custGeom>
          <a:solidFill>
            <a:srgbClr val="FF0000">
              <a:alpha val="13000"/>
            </a:srgbClr>
          </a:solidFill>
          <a:ln w="2857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UxNjQ4OGQ0NTM2NmU3ZjM4MWY5Mzg5ZmJkNzRkZDYifQ=="/>
  <p:tag name="KSO_WPP_MARK_KEY" val="553b81bd-cf0d-42bf-a2bc-1256bbb39e67"/>
  <p:tag name="commondata" val="eyJoZGlkIjoiYWE1MzIyY2M5ZDE5MTMwMjRhODNlYjUxZDcwZTk1ZD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1463</Words>
  <Application>WPS 演示</Application>
  <PresentationFormat>自定义</PresentationFormat>
  <Paragraphs>55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黑体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Kenbin3</cp:lastModifiedBy>
  <cp:revision>134</cp:revision>
  <dcterms:created xsi:type="dcterms:W3CDTF">2021-06-04T03:10:00Z</dcterms:created>
  <dcterms:modified xsi:type="dcterms:W3CDTF">2026-03-27T07:16:45Z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CDC44182514247949BBD67199DB9471D_13</vt:lpwstr>
  </property>
  <property fmtid="{D5CDD505-2E9C-101B-9397-08002B2CF9AE}" pid="3" name="KSOProductBuildVer">
    <vt:lpwstr>2052-12.1.0.25225</vt:lpwstr>
  </property>
  <property fmtid="{D5CDD505-2E9C-101B-9397-08002B2CF9AE}" pid="4" name="KSOSaveFontToCloudKey">
    <vt:lpwstr>890751066_btnclosed</vt:lpwstr>
  </property>
</Properties>
</file>